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59" r:id="rId8"/>
    <p:sldId id="278" r:id="rId9"/>
    <p:sldId id="279" r:id="rId10"/>
    <p:sldId id="280" r:id="rId11"/>
    <p:sldId id="260" r:id="rId12"/>
    <p:sldId id="261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9B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9FB9-2AB3-44BE-BEB6-5EC4E8CAD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72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BC10-3140-415E-A5D2-511B4FDF2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4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2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71F0D-B763-4003-AC3E-399E057E2DB8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4F372-ACF1-4721-8A6A-06082013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1" y="-762000"/>
            <a:ext cx="10467397" cy="808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3524396"/>
            <a:ext cx="1447800" cy="276999"/>
          </a:xfrm>
          <a:prstGeom prst="rect">
            <a:avLst/>
          </a:prstGeom>
          <a:solidFill>
            <a:srgbClr val="FCD9BC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Rounded MT Bold" panose="020F0704030504030204" pitchFamily="34" charset="0"/>
              </a:rPr>
              <a:t>Coach Ferrell.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381000"/>
            <a:ext cx="624840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5000" b="1" dirty="0" smtClean="0">
                <a:latin typeface="Berlin Sans FB Demi" pitchFamily="34" charset="0"/>
              </a:rPr>
              <a:t>Limited Supply</a:t>
            </a:r>
          </a:p>
          <a:p>
            <a:pPr lvl="1" eaLnBrk="1" hangingPunct="1"/>
            <a:r>
              <a:rPr lang="en-US" altLang="en-US" sz="5000" b="1" dirty="0" smtClean="0">
                <a:latin typeface="Berlin Sans FB Demi" pitchFamily="34" charset="0"/>
              </a:rPr>
              <a:t>Limit number in circulation</a:t>
            </a:r>
          </a:p>
          <a:p>
            <a:pPr eaLnBrk="1" hangingPunct="1"/>
            <a:r>
              <a:rPr lang="en-US" altLang="en-US" sz="5000" b="1" dirty="0" smtClean="0">
                <a:latin typeface="Berlin Sans FB Demi" pitchFamily="34" charset="0"/>
              </a:rPr>
              <a:t>Acceptability</a:t>
            </a:r>
          </a:p>
          <a:p>
            <a:pPr lvl="1" eaLnBrk="1" hangingPunct="1"/>
            <a:r>
              <a:rPr lang="en-US" altLang="en-US" sz="5000" b="1" dirty="0" smtClean="0">
                <a:latin typeface="Berlin Sans FB Demi" pitchFamily="34" charset="0"/>
              </a:rPr>
              <a:t>People must take it in exchange for goods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7086600" y="4343400"/>
          <a:ext cx="1752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Clip" r:id="rId3" imgW="1823314" imgH="1675181" progId="MS_ClipArt_Gallery.5">
                  <p:embed/>
                </p:oleObj>
              </mc:Choice>
              <mc:Fallback>
                <p:oleObj name="Clip" r:id="rId3" imgW="1823314" imgH="1675181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1752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228600" y="1447800"/>
          <a:ext cx="1752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Clip" r:id="rId5" imgW="1596428" imgH="1676400" progId="MS_ClipArt_Gallery.5">
                  <p:embed/>
                </p:oleObj>
              </mc:Choice>
              <mc:Fallback>
                <p:oleObj name="Clip" r:id="rId5" imgW="1596428" imgH="16764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17526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0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8318"/>
            <a:ext cx="9906000" cy="76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39436"/>
            <a:ext cx="9906000" cy="76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8318"/>
            <a:ext cx="9982200" cy="771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1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8318"/>
            <a:ext cx="9982200" cy="771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FDIC: The government agency that insures customer deposits if a bank fails. 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39436"/>
            <a:ext cx="9829800" cy="759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8318"/>
            <a:ext cx="9982200" cy="771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8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39436"/>
            <a:ext cx="9906000" cy="76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39436"/>
            <a:ext cx="9807388" cy="757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9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8318"/>
            <a:ext cx="9982200" cy="771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3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8318"/>
            <a:ext cx="10376648" cy="801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5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39436"/>
            <a:ext cx="9906000" cy="76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7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8318"/>
            <a:ext cx="9982200" cy="771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8318"/>
            <a:ext cx="9906000" cy="76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>
                <a:latin typeface="Berlin Sans FB Demi" pitchFamily="34" charset="0"/>
              </a:rPr>
              <a:t>VOCABULARY</a:t>
            </a:r>
          </a:p>
        </p:txBody>
      </p:sp>
      <p:pic>
        <p:nvPicPr>
          <p:cNvPr id="17411" name="Picture 3" descr="MCj03099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1242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MCBD0489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919538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3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610600" cy="54864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CURRENCY </a:t>
            </a:r>
            <a:r>
              <a:rPr lang="en-US" altLang="en-US" sz="2800" smtClean="0">
                <a:latin typeface="Berlin Sans FB Demi" pitchFamily="34" charset="0"/>
              </a:rPr>
              <a:t>(coin and paper)</a:t>
            </a:r>
          </a:p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DEBIT CARD </a:t>
            </a:r>
            <a:r>
              <a:rPr lang="en-US" altLang="en-US" sz="2800" smtClean="0">
                <a:latin typeface="Berlin Sans FB Demi" pitchFamily="34" charset="0"/>
              </a:rPr>
              <a:t>(w/draw from checking)</a:t>
            </a:r>
          </a:p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MORTGAGE </a:t>
            </a:r>
            <a:r>
              <a:rPr lang="en-US" altLang="en-US" sz="2800" smtClean="0">
                <a:latin typeface="Berlin Sans FB Demi" pitchFamily="34" charset="0"/>
              </a:rPr>
              <a:t>(payment for real estate)</a:t>
            </a:r>
          </a:p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BARTER </a:t>
            </a:r>
            <a:r>
              <a:rPr lang="en-US" altLang="en-US" sz="2800" smtClean="0">
                <a:latin typeface="Berlin Sans FB Demi" pitchFamily="34" charset="0"/>
              </a:rPr>
              <a:t>(trade good for good)</a:t>
            </a:r>
          </a:p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LIQUIDITY </a:t>
            </a:r>
            <a:r>
              <a:rPr lang="en-US" altLang="en-US" sz="2800" smtClean="0">
                <a:latin typeface="Berlin Sans FB Demi" pitchFamily="34" charset="0"/>
              </a:rPr>
              <a:t>(easily traded for cash)</a:t>
            </a:r>
          </a:p>
        </p:txBody>
      </p:sp>
    </p:spTree>
    <p:extLst>
      <p:ext uri="{BB962C8B-B14F-4D97-AF65-F5344CB8AC3E}">
        <p14:creationId xmlns:p14="http://schemas.microsoft.com/office/powerpoint/2010/main" val="18894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8915400" cy="54864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BEAR MARKET </a:t>
            </a:r>
            <a:r>
              <a:rPr lang="en-US" altLang="en-US" sz="2800" smtClean="0">
                <a:latin typeface="Berlin Sans FB Demi" pitchFamily="34" charset="0"/>
              </a:rPr>
              <a:t>(slow market)</a:t>
            </a:r>
          </a:p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BULL MARKET </a:t>
            </a:r>
            <a:r>
              <a:rPr lang="en-US" altLang="en-US" sz="2800" smtClean="0">
                <a:latin typeface="Berlin Sans FB Demi" pitchFamily="34" charset="0"/>
              </a:rPr>
              <a:t>(rising market)</a:t>
            </a:r>
          </a:p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RETURN </a:t>
            </a:r>
            <a:r>
              <a:rPr lang="en-US" altLang="en-US" sz="2800" smtClean="0">
                <a:latin typeface="Berlin Sans FB Demi" pitchFamily="34" charset="0"/>
              </a:rPr>
              <a:t>(profit beyond investment)</a:t>
            </a:r>
          </a:p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PORTFOLIO </a:t>
            </a:r>
            <a:r>
              <a:rPr lang="en-US" altLang="en-US" sz="2800" smtClean="0">
                <a:latin typeface="Berlin Sans FB Demi" pitchFamily="34" charset="0"/>
              </a:rPr>
              <a:t>(your investments)</a:t>
            </a:r>
          </a:p>
          <a:p>
            <a:pPr eaLnBrk="1" hangingPunct="1"/>
            <a:r>
              <a:rPr lang="en-US" altLang="en-US" sz="5400" smtClean="0">
                <a:latin typeface="Berlin Sans FB Demi" pitchFamily="34" charset="0"/>
              </a:rPr>
              <a:t>PROSPECTUS </a:t>
            </a:r>
            <a:r>
              <a:rPr lang="en-US" altLang="en-US" sz="2800" smtClean="0">
                <a:latin typeface="Berlin Sans FB Demi" pitchFamily="34" charset="0"/>
              </a:rPr>
              <a:t>(co. financial statement)</a:t>
            </a:r>
          </a:p>
          <a:p>
            <a:pPr eaLnBrk="1" hangingPunct="1"/>
            <a:endParaRPr lang="en-US" altLang="en-US" sz="2800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036" y="-685800"/>
            <a:ext cx="10278036" cy="79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4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609600"/>
            <a:ext cx="8382000" cy="5105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latin typeface="Berlin Sans FB Demi" pitchFamily="34" charset="0"/>
              </a:rPr>
              <a:t>Medium of Exchange</a:t>
            </a:r>
          </a:p>
          <a:p>
            <a:pPr lvl="1" eaLnBrk="1" hangingPunct="1"/>
            <a:r>
              <a:rPr lang="en-US" altLang="en-US" sz="6000" b="1" dirty="0" smtClean="0">
                <a:latin typeface="Berlin Sans FB Demi" pitchFamily="34" charset="0"/>
              </a:rPr>
              <a:t>MEASURE VALUE during an exchange</a:t>
            </a:r>
          </a:p>
        </p:txBody>
      </p:sp>
      <p:pic>
        <p:nvPicPr>
          <p:cNvPr id="13315" name="Picture 9" descr="BD07178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810000"/>
            <a:ext cx="24892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5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81000" y="838200"/>
          <a:ext cx="3200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lip" r:id="rId3" imgW="2064190" imgH="1771461" progId="MS_ClipArt_Gallery.5">
                  <p:embed/>
                </p:oleObj>
              </mc:Choice>
              <mc:Fallback>
                <p:oleObj name="Clip" r:id="rId3" imgW="2064190" imgH="1771461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3200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914400"/>
            <a:ext cx="5257800" cy="495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latin typeface="Berlin Sans FB Demi" pitchFamily="34" charset="0"/>
              </a:rPr>
              <a:t>Unit of Account</a:t>
            </a:r>
          </a:p>
          <a:p>
            <a:pPr lvl="1" eaLnBrk="1" hangingPunct="1"/>
            <a:r>
              <a:rPr lang="en-US" altLang="en-US" sz="6000" b="1" dirty="0" smtClean="0">
                <a:latin typeface="Berlin Sans FB Demi" pitchFamily="34" charset="0"/>
              </a:rPr>
              <a:t>COMPARE VALUE of goods</a:t>
            </a:r>
          </a:p>
        </p:txBody>
      </p:sp>
    </p:spTree>
    <p:extLst>
      <p:ext uri="{BB962C8B-B14F-4D97-AF65-F5344CB8AC3E}">
        <p14:creationId xmlns:p14="http://schemas.microsoft.com/office/powerpoint/2010/main" val="210507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029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400800" y="533400"/>
          <a:ext cx="2362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lip" r:id="rId3" imgW="2124547" imgH="1852943" progId="MS_ClipArt_Gallery.5">
                  <p:embed/>
                </p:oleObj>
              </mc:Choice>
              <mc:Fallback>
                <p:oleObj name="Clip" r:id="rId3" imgW="2124547" imgH="185294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33400"/>
                        <a:ext cx="2362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057400"/>
            <a:ext cx="7848600" cy="37338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latin typeface="Berlin Sans FB Demi" pitchFamily="34" charset="0"/>
              </a:rPr>
              <a:t>Store of Value</a:t>
            </a:r>
          </a:p>
          <a:p>
            <a:pPr lvl="1" eaLnBrk="1" hangingPunct="1"/>
            <a:r>
              <a:rPr lang="en-US" altLang="en-US" sz="6000" b="1" dirty="0" smtClean="0">
                <a:latin typeface="Berlin Sans FB Demi" pitchFamily="34" charset="0"/>
              </a:rPr>
              <a:t>KEEP VALUE if saved, not spent</a:t>
            </a:r>
          </a:p>
          <a:p>
            <a:pPr eaLnBrk="1" hangingPunct="1"/>
            <a:endParaRPr lang="en-US" altLang="en-US" sz="6000" b="1" dirty="0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036" y="-685800"/>
            <a:ext cx="10354236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600" b="1" dirty="0" smtClean="0">
                <a:latin typeface="Berlin Sans FB Demi" pitchFamily="34" charset="0"/>
              </a:rPr>
              <a:t>Durability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5600" b="1" dirty="0" smtClean="0">
                <a:latin typeface="Berlin Sans FB Demi" pitchFamily="34" charset="0"/>
              </a:rPr>
              <a:t>It should not wear out quickly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600" b="1" dirty="0" smtClean="0">
                <a:latin typeface="Berlin Sans FB Demi" pitchFamily="34" charset="0"/>
              </a:rPr>
              <a:t>Portability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5600" b="1" dirty="0" smtClean="0">
                <a:latin typeface="Berlin Sans FB Demi" pitchFamily="34" charset="0"/>
              </a:rPr>
              <a:t>Easy to carry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6000" b="1" dirty="0" smtClean="0">
              <a:latin typeface="Berlin Sans FB Demi" pitchFamily="34" charset="0"/>
            </a:endParaRPr>
          </a:p>
        </p:txBody>
      </p:sp>
      <p:graphicFrame>
        <p:nvGraphicFramePr>
          <p:cNvPr id="5123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715000" y="533400"/>
          <a:ext cx="2514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lip" r:id="rId3" imgW="2424820" imgH="1978182" progId="MS_ClipArt_Gallery.5">
                  <p:embed/>
                </p:oleObj>
              </mc:Choice>
              <mc:Fallback>
                <p:oleObj name="Clip" r:id="rId3" imgW="2424820" imgH="1978182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"/>
                        <a:ext cx="2514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6477000" y="4114800"/>
          <a:ext cx="1827213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Clip" r:id="rId5" imgW="1827886" imgH="1827886" progId="MS_ClipArt_Gallery.5">
                  <p:embed/>
                </p:oleObj>
              </mc:Choice>
              <mc:Fallback>
                <p:oleObj name="Clip" r:id="rId5" imgW="1827886" imgH="182788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14800"/>
                        <a:ext cx="1827213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5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09600"/>
            <a:ext cx="80010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6000" b="1" dirty="0" smtClean="0">
                <a:latin typeface="Berlin Sans FB Demi" pitchFamily="34" charset="0"/>
              </a:rPr>
              <a:t>Divisibility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6000" b="1" dirty="0" smtClean="0">
                <a:latin typeface="Berlin Sans FB Demi" pitchFamily="34" charset="0"/>
              </a:rPr>
              <a:t>Easy to divide into smaller units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6000" b="1" dirty="0" smtClean="0">
                <a:latin typeface="Berlin Sans FB Demi" pitchFamily="34" charset="0"/>
              </a:rPr>
              <a:t>Uniformity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6000" b="1" dirty="0" smtClean="0">
                <a:latin typeface="Berlin Sans FB Demi" pitchFamily="34" charset="0"/>
              </a:rPr>
              <a:t>Any two are the same value</a:t>
            </a:r>
          </a:p>
        </p:txBody>
      </p:sp>
      <p:pic>
        <p:nvPicPr>
          <p:cNvPr id="6147" name="Picture 5" descr="BS00044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304800"/>
            <a:ext cx="1752600" cy="1371600"/>
          </a:xfrm>
        </p:spPr>
      </p:pic>
      <p:pic>
        <p:nvPicPr>
          <p:cNvPr id="6148" name="Picture 6" descr="BD1970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9" name="Object 7"/>
          <p:cNvGraphicFramePr>
            <a:graphicFrameLocks noChangeAspect="1"/>
          </p:cNvGraphicFramePr>
          <p:nvPr/>
        </p:nvGraphicFramePr>
        <p:xfrm>
          <a:off x="5486400" y="4876800"/>
          <a:ext cx="1905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Clip" r:id="rId5" imgW="2675299" imgH="1931406" progId="MS_ClipArt_Gallery.5">
                  <p:embed/>
                </p:oleObj>
              </mc:Choice>
              <mc:Fallback>
                <p:oleObj name="Clip" r:id="rId5" imgW="2675299" imgH="193140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876800"/>
                        <a:ext cx="1905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7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147</Words>
  <Application>Microsoft Office PowerPoint</Application>
  <PresentationFormat>On-screen Show (4:3)</PresentationFormat>
  <Paragraphs>31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</vt:vector>
  </TitlesOfParts>
  <Company>Hays CISD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2014-08-16T23:23:51Z</dcterms:created>
  <dcterms:modified xsi:type="dcterms:W3CDTF">2015-05-06T19:23:04Z</dcterms:modified>
</cp:coreProperties>
</file>